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</p:sldMasterIdLst>
  <p:notesMasterIdLst>
    <p:notesMasterId r:id="rId23"/>
  </p:notesMasterIdLst>
  <p:handoutMasterIdLst>
    <p:handoutMasterId r:id="rId24"/>
  </p:handoutMasterIdLst>
  <p:sldIdLst>
    <p:sldId id="281" r:id="rId3"/>
    <p:sldId id="287" r:id="rId4"/>
    <p:sldId id="260" r:id="rId5"/>
    <p:sldId id="282" r:id="rId6"/>
    <p:sldId id="257" r:id="rId7"/>
    <p:sldId id="283" r:id="rId8"/>
    <p:sldId id="277" r:id="rId9"/>
    <p:sldId id="264" r:id="rId10"/>
    <p:sldId id="297" r:id="rId11"/>
    <p:sldId id="289" r:id="rId12"/>
    <p:sldId id="259" r:id="rId13"/>
    <p:sldId id="261" r:id="rId14"/>
    <p:sldId id="262" r:id="rId15"/>
    <p:sldId id="263" r:id="rId16"/>
    <p:sldId id="298" r:id="rId17"/>
    <p:sldId id="266" r:id="rId18"/>
    <p:sldId id="299" r:id="rId19"/>
    <p:sldId id="268" r:id="rId20"/>
    <p:sldId id="294" r:id="rId21"/>
    <p:sldId id="295" r:id="rId22"/>
  </p:sldIdLst>
  <p:sldSz cx="9144000" cy="6858000" type="screen4x3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8" userDrawn="1">
          <p15:clr>
            <a:srgbClr val="A4A3A4"/>
          </p15:clr>
        </p15:guide>
        <p15:guide id="3" pos="306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54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89" autoAdjust="0"/>
  </p:normalViewPr>
  <p:slideViewPr>
    <p:cSldViewPr snapToGrid="0">
      <p:cViewPr varScale="1">
        <p:scale>
          <a:sx n="63" d="100"/>
          <a:sy n="63" d="100"/>
        </p:scale>
        <p:origin x="1296" y="64"/>
      </p:cViewPr>
      <p:guideLst>
        <p:guide orient="horz" pos="2160"/>
        <p:guide pos="2898"/>
        <p:guide pos="306"/>
        <p:guide orient="horz" pos="432"/>
        <p:guide pos="54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02B3BB-515A-4E79-9D2C-9D0E484059D5}" type="datetime1">
              <a:rPr lang="ru-RU" smtClean="0"/>
              <a:t>01.11.2025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3D57C9-54A6-4BAA-A5CD-C535F9370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D57CA5-621E-47D5-935F-99BD60813745}" type="datetime1">
              <a:rPr lang="ru-RU" noProof="0" smtClean="0"/>
              <a:t>01.11.2025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F82289-BCFD-4053-9D06-A9140C63A45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34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62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1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2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40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76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27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29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53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9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007427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007426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важных_изображения (текст 0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65478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89" y="4081468"/>
            <a:ext cx="3754211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189" y="5047107"/>
            <a:ext cx="3754211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48225" y="0"/>
            <a:ext cx="4295775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ru-RU" noProof="0"/>
              <a:t>Добавить изображение</a:t>
            </a:r>
          </a:p>
        </p:txBody>
      </p:sp>
      <p:sp>
        <p:nvSpPr>
          <p:cNvPr id="20" name="Номер слайда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311" y="2139696"/>
            <a:ext cx="4184246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306" y="3653097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9306" y="4392152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306" y="5131206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Эл. почта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306" y="5870259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518310" y="4295744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518310" y="5034798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518310" y="5773851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518310" y="3556690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6426724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3251108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4890" y="1825625"/>
            <a:ext cx="8111898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4889" y="1825625"/>
            <a:ext cx="4039961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957638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4890" y="1681163"/>
            <a:ext cx="399911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95763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890" y="2505075"/>
            <a:ext cx="399911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95763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99397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134715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128516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457201"/>
            <a:ext cx="462915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470025"/>
          </a:xfrm>
        </p:spPr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5760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94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2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1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7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22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4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4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9144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015" y="2404234"/>
            <a:ext cx="3997529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9885" y="4553291"/>
            <a:ext cx="3787133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8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9144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716" y="2313432"/>
            <a:ext cx="4944618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2716" y="5193792"/>
            <a:ext cx="4944618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объект_2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7094" y="0"/>
            <a:ext cx="4016906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9919" y="2717804"/>
            <a:ext cx="21259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717804"/>
            <a:ext cx="21259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5168673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29838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7" name="Объект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3982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8" name="Номер слайда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объект_3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6632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1575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7" name="Объект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2432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489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33289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объект_2 (вертикальный 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7313" y="1847928"/>
            <a:ext cx="54864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2304413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7313" y="4048521"/>
            <a:ext cx="54864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5775" y="4505006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5" name="Номер слайда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объект_1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1575" y="1733628"/>
            <a:ext cx="18288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33627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1575" y="1733628"/>
            <a:ext cx="64008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33627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hyperlink" Target="http://presentation-creation.r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63C0-FFC3-4FE3-802E-76FFA05CCEA7}" type="datetimeFigureOut">
              <a:rPr lang="ru-RU" smtClean="0"/>
              <a:t>01.11.2025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937418" y="6515854"/>
            <a:ext cx="32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http://presentation-creation.ru/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2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дзаголовок 11" descr="подзаголовок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4999" y="5412721"/>
            <a:ext cx="3705641" cy="1181119"/>
          </a:xfrm>
        </p:spPr>
        <p:txBody>
          <a:bodyPr rtlCol="0"/>
          <a:lstStyle/>
          <a:p>
            <a:pPr rtl="0"/>
            <a:r>
              <a:rPr lang="ru-RU" dirty="0"/>
              <a:t>Роль и возможности цифровых технологий в профессиональной деятельности</a:t>
            </a:r>
          </a:p>
        </p:txBody>
      </p:sp>
      <p:pic>
        <p:nvPicPr>
          <p:cNvPr id="14" name="Рисунок 13" descr="Трое мужчин за столом для пикника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1" y="0"/>
            <a:ext cx="6676568" cy="6858000"/>
          </a:xfr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7740" y="0"/>
            <a:ext cx="6208649" cy="6858000"/>
            <a:chOff x="-3740" y="0"/>
            <a:chExt cx="6208649" cy="68580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2" name="Заголовок 1" descr="заголовок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4999" y="894080"/>
            <a:ext cx="3817402" cy="4023360"/>
          </a:xfrm>
        </p:spPr>
        <p:txBody>
          <a:bodyPr rtlCol="0"/>
          <a:lstStyle/>
          <a:p>
            <a:pPr rtl="0"/>
            <a:r>
              <a:rPr lang="ru-RU" sz="3200" dirty="0"/>
              <a:t>Введение в предмет «Информационные технологии в профессиональной </a:t>
            </a:r>
            <a:r>
              <a:rPr lang="ru-RU" sz="3200" dirty="0" err="1"/>
              <a:t>деятнльности</a:t>
            </a:r>
            <a:r>
              <a:rPr lang="ru-RU" sz="32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Крупный план часов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300" y="0"/>
            <a:ext cx="5727700" cy="6858000"/>
          </a:xfrm>
        </p:spPr>
      </p:pic>
      <p:pic>
        <p:nvPicPr>
          <p:cNvPr id="5" name="Рисунок 4" descr="девочка с наушниками, рюкзаком и стопкой книг и папок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0" y="0"/>
            <a:ext cx="8087304" cy="6858000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2275611"/>
            <a:ext cx="8087304" cy="3942760"/>
            <a:chOff x="0" y="3808320"/>
            <a:chExt cx="7833208" cy="2547440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Номер слайда 5" descr="номер слайда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10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950D8-B240-42C3-8670-37C81C9840A8}"/>
              </a:ext>
            </a:extLst>
          </p:cNvPr>
          <p:cNvSpPr txBox="1"/>
          <p:nvPr/>
        </p:nvSpPr>
        <p:spPr>
          <a:xfrm>
            <a:off x="-1422400" y="2275610"/>
            <a:ext cx="78405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Интернет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вещей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dirty="0" err="1">
                <a:solidFill>
                  <a:schemeClr val="bg1"/>
                </a:solidFill>
              </a:rPr>
              <a:t>loT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Большие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данные</a:t>
            </a:r>
            <a:r>
              <a:rPr lang="en-US" sz="2800" dirty="0">
                <a:solidFill>
                  <a:schemeClr val="bg1"/>
                </a:solidFill>
              </a:rPr>
              <a:t> и </a:t>
            </a:r>
            <a:r>
              <a:rPr lang="en-US" sz="2800" dirty="0" err="1">
                <a:solidFill>
                  <a:schemeClr val="bg1"/>
                </a:solidFill>
              </a:rPr>
              <a:t>аналитика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Цифровые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двойники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3D-печать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Облачные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технологии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Искусственный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интеллект</a:t>
            </a:r>
            <a:r>
              <a:rPr lang="en-US" sz="2800" dirty="0">
                <a:solidFill>
                  <a:schemeClr val="bg1"/>
                </a:solidFill>
              </a:rPr>
              <a:t> (ИИ)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Блокчейн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Виртуальная</a:t>
            </a:r>
            <a:r>
              <a:rPr lang="en-US" sz="2800" dirty="0">
                <a:solidFill>
                  <a:schemeClr val="bg1"/>
                </a:solidFill>
              </a:rPr>
              <a:t> и </a:t>
            </a:r>
            <a:r>
              <a:rPr lang="en-US" sz="2800" dirty="0" err="1">
                <a:solidFill>
                  <a:schemeClr val="bg1"/>
                </a:solidFill>
              </a:rPr>
              <a:t>дополненная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реальность</a:t>
            </a:r>
            <a:r>
              <a:rPr lang="en-US" sz="2800" dirty="0">
                <a:solidFill>
                  <a:schemeClr val="bg1"/>
                </a:solidFill>
              </a:rPr>
              <a:t>(VR/AR)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Устойчивые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технологии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E771E-9DC1-44D2-8CD7-ACF8CCBB4C1A}"/>
              </a:ext>
            </a:extLst>
          </p:cNvPr>
          <p:cNvSpPr txBox="1"/>
          <p:nvPr/>
        </p:nvSpPr>
        <p:spPr>
          <a:xfrm>
            <a:off x="-428018" y="476085"/>
            <a:ext cx="1059620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</a:rPr>
              <a:t>Цифровые</a:t>
            </a:r>
            <a:r>
              <a:rPr lang="en-US" sz="8000" b="1" dirty="0">
                <a:solidFill>
                  <a:schemeClr val="bg1"/>
                </a:solidFill>
              </a:rPr>
              <a:t> </a:t>
            </a:r>
            <a:r>
              <a:rPr lang="en-US" sz="8000" b="1" dirty="0" err="1">
                <a:solidFill>
                  <a:schemeClr val="bg1"/>
                </a:solidFill>
              </a:rPr>
              <a:t>технологии</a:t>
            </a:r>
            <a:r>
              <a:rPr lang="en-US" sz="8000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Отрасль информационных технологий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Отрасль </a:t>
            </a:r>
            <a:r>
              <a:rPr lang="ru-RU" b="1" i="1" dirty="0"/>
              <a:t>информационных технологий </a:t>
            </a:r>
            <a:r>
              <a:rPr lang="ru-RU" dirty="0"/>
              <a:t>занимается </a:t>
            </a:r>
            <a:r>
              <a:rPr lang="ru-RU" b="1" dirty="0"/>
              <a:t>созданием</a:t>
            </a:r>
            <a:r>
              <a:rPr lang="ru-RU" dirty="0"/>
              <a:t>, </a:t>
            </a:r>
            <a:r>
              <a:rPr lang="ru-RU" b="1" dirty="0"/>
              <a:t>развитием</a:t>
            </a:r>
            <a:r>
              <a:rPr lang="ru-RU" dirty="0"/>
              <a:t> и </a:t>
            </a:r>
            <a:r>
              <a:rPr lang="ru-RU" b="1" dirty="0"/>
              <a:t>эксплуатацией</a:t>
            </a:r>
            <a:r>
              <a:rPr lang="ru-RU" dirty="0"/>
              <a:t> информационных систем.</a:t>
            </a:r>
          </a:p>
          <a:p>
            <a:pPr marL="0" indent="0">
              <a:buNone/>
            </a:pPr>
            <a:r>
              <a:rPr lang="ru-RU" b="1" i="1" dirty="0"/>
              <a:t>Информационные технологии </a:t>
            </a:r>
            <a:r>
              <a:rPr lang="ru-RU" dirty="0"/>
              <a:t>призваны, основываясь и рационально используя современные достижения в области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 компьютерной техники и иных высоких технологий, </a:t>
            </a:r>
          </a:p>
          <a:p>
            <a:r>
              <a:rPr lang="ru-RU" dirty="0"/>
              <a:t>новейших средств коммуникации, </a:t>
            </a:r>
          </a:p>
          <a:p>
            <a:r>
              <a:rPr lang="ru-RU" dirty="0"/>
              <a:t>программного обеспечения и практического опыта, </a:t>
            </a:r>
          </a:p>
          <a:p>
            <a:r>
              <a:rPr lang="ru-RU" dirty="0"/>
              <a:t>решать задачи по эффективной организации информационного процесса для снижения затрат времени, труда, энергии и материальных ресурсов во всех сферах человеческой жизни и современного общества. </a:t>
            </a:r>
          </a:p>
          <a:p>
            <a:pPr marL="0" indent="0">
              <a:buNone/>
            </a:pPr>
            <a:r>
              <a:rPr lang="ru-RU" dirty="0"/>
              <a:t>Информационные технологии взаимодействуют и часто составляющей частью входят в сферы услуг, области управления, промышленного производства, социальных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8948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черты современных ИТ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Структурированность стандартов цифрового обмена данными алгоритмов;</a:t>
            </a:r>
          </a:p>
          <a:p>
            <a:r>
              <a:rPr lang="ru-RU" dirty="0"/>
              <a:t>Широкое использование компьютерного сохранения и предоставление информации в необходимом виде;</a:t>
            </a:r>
          </a:p>
          <a:p>
            <a:r>
              <a:rPr lang="ru-RU" dirty="0"/>
              <a:t>Передача информации посредством цифровых технологий на практически безграничные расстояния.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8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средства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Технические средства</a:t>
            </a:r>
          </a:p>
          <a:p>
            <a:r>
              <a:rPr lang="ru-RU" dirty="0"/>
              <a:t>Коммуникационные средства</a:t>
            </a:r>
          </a:p>
          <a:p>
            <a:r>
              <a:rPr lang="ru-RU" dirty="0"/>
              <a:t>Организационно-методическое обеспечение</a:t>
            </a:r>
          </a:p>
          <a:p>
            <a:r>
              <a:rPr lang="ru-RU" dirty="0"/>
              <a:t>Стандартизация</a:t>
            </a:r>
          </a:p>
        </p:txBody>
      </p:sp>
    </p:spTree>
    <p:extLst>
      <p:ext uri="{BB962C8B-B14F-4D97-AF65-F5344CB8AC3E}">
        <p14:creationId xmlns:p14="http://schemas.microsoft.com/office/powerpoint/2010/main" val="440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Генная инженерия</a:t>
            </a:r>
          </a:p>
          <a:p>
            <a:r>
              <a:rPr lang="ru-RU" sz="3600" dirty="0"/>
              <a:t>Своевременная диагностика заболеваний</a:t>
            </a:r>
          </a:p>
          <a:p>
            <a:r>
              <a:rPr lang="ru-RU" sz="3600" dirty="0"/>
              <a:t>Сложные операции с использованием ИТ</a:t>
            </a:r>
          </a:p>
          <a:p>
            <a:r>
              <a:rPr lang="ru-RU" sz="3600" dirty="0"/>
              <a:t>Дистанционные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14334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Дистанционные образовательные технологии</a:t>
            </a:r>
          </a:p>
          <a:p>
            <a:r>
              <a:rPr lang="ru-RU" dirty="0"/>
              <a:t>Электронное обучение</a:t>
            </a:r>
          </a:p>
          <a:p>
            <a:r>
              <a:rPr lang="ru-RU" dirty="0"/>
              <a:t>Моделирование сложных процессов для лабораторного учебного исследования</a:t>
            </a:r>
          </a:p>
          <a:p>
            <a:r>
              <a:rPr lang="ru-RU" dirty="0"/>
              <a:t>Мультимедийные технологии в обучении</a:t>
            </a:r>
          </a:p>
          <a:p>
            <a:r>
              <a:rPr lang="ru-RU" dirty="0"/>
              <a:t>Интерактивные технологии в обучении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983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Наука и производство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Автоматизация, роботизация производственных процессов</a:t>
            </a:r>
          </a:p>
          <a:p>
            <a:r>
              <a:rPr lang="ru-RU" dirty="0"/>
              <a:t>Использование суперкомпьютеров для сложных вычислений (моделирование экономических процессов, прогнозирование погоды)</a:t>
            </a:r>
          </a:p>
          <a:p>
            <a:r>
              <a:rPr lang="ru-RU" dirty="0"/>
              <a:t>Автоматизация проектирования </a:t>
            </a:r>
          </a:p>
          <a:p>
            <a:r>
              <a:rPr lang="ru-RU" dirty="0"/>
              <a:t>Автоматизация управления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Социальная сфера и быт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Мобильные технологии</a:t>
            </a:r>
          </a:p>
          <a:p>
            <a:r>
              <a:rPr lang="ru-RU" sz="3600" dirty="0"/>
              <a:t>Цифровое телевидение</a:t>
            </a:r>
          </a:p>
          <a:p>
            <a:r>
              <a:rPr lang="ru-RU" sz="3600" dirty="0"/>
              <a:t>Досуг (игры, цифровое творчество)</a:t>
            </a:r>
          </a:p>
          <a:p>
            <a:r>
              <a:rPr lang="ru-RU" sz="3600" dirty="0"/>
              <a:t>Коммуникация (социальные сети, сервисы)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524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Негативное воздействие ИТ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виртуализации сознания с невозможностью адекватно оценивать окружающий мир и себя как биологическое и социальное существо</a:t>
            </a:r>
          </a:p>
          <a:p>
            <a:r>
              <a:rPr lang="ru-RU" dirty="0"/>
              <a:t>различные виды слежения и контроля в мобильных гаджетах и сети Интернет</a:t>
            </a:r>
          </a:p>
          <a:p>
            <a:r>
              <a:rPr lang="ru-RU" dirty="0"/>
              <a:t>растрачивание рабочего и времени отдыха в социальных сетях</a:t>
            </a:r>
          </a:p>
          <a:p>
            <a:r>
              <a:rPr lang="ru-RU" dirty="0"/>
              <a:t>отрицательное влияние современной бытовой и компьютерной техники, а также сотовых технологий и телевидения на самочувствие человека посредством электромагнитных волн</a:t>
            </a:r>
          </a:p>
        </p:txBody>
      </p:sp>
    </p:spTree>
    <p:extLst>
      <p:ext uri="{BB962C8B-B14F-4D97-AF65-F5344CB8AC3E}">
        <p14:creationId xmlns:p14="http://schemas.microsoft.com/office/powerpoint/2010/main" val="23110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Смеющиеся люди, смотрящие на экран ноутбука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095" y="0"/>
            <a:ext cx="8087304" cy="6858000"/>
          </a:xfrm>
        </p:spPr>
      </p:pic>
      <p:pic>
        <p:nvPicPr>
          <p:cNvPr id="5" name="Рисунок 4" descr="группа учащихся на выпускном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300" y="0"/>
            <a:ext cx="5727700" cy="6858000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46053" y="3142977"/>
            <a:ext cx="8801100" cy="3948385"/>
            <a:chOff x="0" y="3808320"/>
            <a:chExt cx="7833208" cy="2547440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Номер слайда 5" descr="номер слайда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19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FBAC1B4-9530-468D-A5A3-178FAEA514FD}"/>
              </a:ext>
            </a:extLst>
          </p:cNvPr>
          <p:cNvSpPr txBox="1">
            <a:spLocks noChangeArrowheads="1"/>
          </p:cNvSpPr>
          <p:nvPr/>
        </p:nvSpPr>
        <p:spPr>
          <a:xfrm>
            <a:off x="3086100" y="-78741"/>
            <a:ext cx="7581900" cy="760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2400" kern="1200" dirty="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ru-RU" altLang="ru-RU" sz="4000" b="1" dirty="0">
                <a:solidFill>
                  <a:srgbClr val="969696"/>
                </a:solidFill>
              </a:rPr>
              <a:t>ИТ автоматизированного офиса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FDCC270-6FCA-40C6-9587-34ACF75BFC5F}"/>
              </a:ext>
            </a:extLst>
          </p:cNvPr>
          <p:cNvSpPr txBox="1">
            <a:spLocks noChangeArrowheads="1"/>
          </p:cNvSpPr>
          <p:nvPr/>
        </p:nvSpPr>
        <p:spPr>
          <a:xfrm>
            <a:off x="-12702" y="3326175"/>
            <a:ext cx="8534399" cy="3629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Электронные документы и документооборот</a:t>
            </a: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Корпоративная электронная почта</a:t>
            </a: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Телеконференции режима «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Видеоконференции</a:t>
            </a: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Корпоративные базы данных</a:t>
            </a: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Офисные программы</a:t>
            </a:r>
          </a:p>
          <a:p>
            <a:pPr>
              <a:buClr>
                <a:srgbClr val="5F5F5F"/>
              </a:buClr>
              <a:buSzPct val="145000"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Специализированные экономические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заголовок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051" y="304800"/>
            <a:ext cx="3925950" cy="5455920"/>
          </a:xfrm>
        </p:spPr>
        <p:txBody>
          <a:bodyPr rtlCol="0"/>
          <a:lstStyle/>
          <a:p>
            <a:pPr algn="just" eaLnBrk="1" hangingPunct="1">
              <a:defRPr/>
            </a:pPr>
            <a:r>
              <a:rPr lang="ru-RU" sz="3200" dirty="0">
                <a:solidFill>
                  <a:srgbClr val="000000"/>
                </a:solidFill>
                <a:latin typeface="Arial" charset="0"/>
                <a:cs typeface="Arial" charset="0"/>
              </a:rPr>
              <a:t>В современном понимании </a:t>
            </a:r>
            <a:r>
              <a:rPr lang="ru-RU" sz="3200" i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технология</a:t>
            </a:r>
            <a:r>
              <a:rPr lang="ru-RU" sz="3200" dirty="0">
                <a:solidFill>
                  <a:srgbClr val="000000"/>
                </a:solidFill>
                <a:latin typeface="Arial" charset="0"/>
                <a:cs typeface="Arial" charset="0"/>
              </a:rPr>
              <a:t> – это тщательно спланированный и чётко реализуемый многошаговый </a:t>
            </a:r>
            <a:r>
              <a:rPr lang="ru-RU" sz="3200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процесс</a:t>
            </a:r>
            <a:r>
              <a:rPr lang="ru-RU" sz="3200" dirty="0">
                <a:solidFill>
                  <a:srgbClr val="000000"/>
                </a:solidFill>
                <a:latin typeface="Arial" charset="0"/>
                <a:cs typeface="Arial" charset="0"/>
              </a:rPr>
              <a:t> достижения желаемого результата.</a:t>
            </a:r>
          </a:p>
        </p:txBody>
      </p:sp>
      <p:pic>
        <p:nvPicPr>
          <p:cNvPr id="14" name="Рисунок 13" descr="комната с красными стульями перед окном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7740" y="0"/>
            <a:ext cx="6208649" cy="6858000"/>
            <a:chOff x="-3740" y="0"/>
            <a:chExt cx="6208649" cy="68580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8" name="Text Box 4">
            <a:extLst>
              <a:ext uri="{FF2B5EF4-FFF2-40B4-BE49-F238E27FC236}">
                <a16:creationId xmlns:a16="http://schemas.microsoft.com/office/drawing/2014/main" id="{AD5905D1-B6EE-4866-A55F-9793990EB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007425" cy="48013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Информационная технология (ИТ, </a:t>
            </a:r>
            <a:r>
              <a:rPr lang="en-US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IT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)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– процесс, использующий средства и методы сбора, хранения, обработки первичной информации для получения информации нового качества о состоянии объекта, процесса или явления.</a:t>
            </a:r>
          </a:p>
          <a:p>
            <a:pPr algn="just" eaLnBrk="1" hangingPunct="1">
              <a:defRPr/>
            </a:pPr>
            <a:endParaRPr lang="ru-RU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Цель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информационной технологии – 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производство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качественно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новой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информации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для анализа её человеком и принятия на его основе решения.</a:t>
            </a:r>
          </a:p>
          <a:p>
            <a:pPr algn="just" eaLnBrk="1" hangingPunct="1">
              <a:defRPr/>
            </a:pPr>
            <a:endParaRPr lang="ru-RU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Принятие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решения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– акт целенаправленного воздействия на объект управления, основанный на анализе ситуации, определении цели и разработке программы достижения этой цели. 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C2A65B72-629F-464E-B86B-F5708AC38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Группа людей, сидящих за деревянным столом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3999" y="0"/>
            <a:ext cx="12192000" cy="6858000"/>
          </a:xfr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1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7170" y="1"/>
            <a:ext cx="2570831" cy="6858001"/>
            <a:chOff x="9621170" y="0"/>
            <a:chExt cx="2570831" cy="6858001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42" name="Заголовок 41" descr="заголовок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2920" y="2142271"/>
            <a:ext cx="5578995" cy="879928"/>
          </a:xfrm>
        </p:spPr>
        <p:txBody>
          <a:bodyPr rtlCol="0"/>
          <a:lstStyle/>
          <a:p>
            <a:pPr rtl="0"/>
            <a:r>
              <a:rPr lang="ru-RU" b="0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рупный план страниц книги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0"/>
            <a:ext cx="4750604" cy="6858000"/>
            <a:chOff x="0" y="0"/>
            <a:chExt cx="4750604" cy="6858000"/>
          </a:xfrm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8" name="Полилиния: Фигура 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162C4F99-94A1-421A-A41D-AFE9685C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665" y="379670"/>
            <a:ext cx="7009636" cy="572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Книги на полке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0"/>
            <a:ext cx="4750604" cy="6858000"/>
            <a:chOff x="0" y="0"/>
            <a:chExt cx="4750604" cy="6858000"/>
          </a:xfrm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8" name="Полилиния: Фигура 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AB04BD3-6375-4E31-92B3-436794517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128712" y="209551"/>
            <a:ext cx="10069512" cy="1101089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5F5F5F"/>
                </a:solidFill>
              </a:rPr>
              <a:t>Исторические этапы развития информационных технологий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2C62002-D916-4E99-9715-1C808637C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1178561"/>
            <a:ext cx="6299200" cy="5355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buFontTx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Ручная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 ИТ (до 2-й половины 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XIX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века). Средства информатики: перо, чернила, бумага, книги, почта, лошади, кареты …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Механическая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 ИТ (с конца 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XIX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века): механические пишущая машинка, арифмометр, телеграф, телефон, механические транспортные средства доставки почты …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Электрическая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 ИТ (40 - 60-ые гг. </a:t>
            </a: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XX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 века): электрическая пишущая  машинка, арифмометр, ксерокс, первые большие ЭВМ …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Электронная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 ИТ (с начала 70-х гг.): большие ЭВМ для </a:t>
            </a:r>
            <a:b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автоматизированных систем управления предприятием, информационно-поисковых систем …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Компьютерная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», или «</a:t>
            </a:r>
            <a:r>
              <a:rPr lang="ru-RU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Новая</a:t>
            </a:r>
            <a: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  <a:t>» ИТ (с середины 80-х гг.): персональный компьютер, общедоступные программные средства, локальные, корпоративные и глобальные компьютерные сети …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вид сверху на молодого человека, сидящего перед ноутбуком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1847" y="0"/>
            <a:ext cx="6029993" cy="6858000"/>
            <a:chOff x="1826589" y="0"/>
            <a:chExt cx="7388298" cy="6858000"/>
          </a:xfrm>
        </p:grpSpPr>
        <p:sp>
          <p:nvSpPr>
            <p:cNvPr id="10" name="Параллелограмм 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9" name="Параллелограмм 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22" name="Параллелограмм 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4" name="Номер слайда 5" descr="Номер слайда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5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5230ABCA-0E68-4973-8935-94CFD84F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17" y="1026199"/>
            <a:ext cx="4605404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ru-RU" altLang="ru-RU" b="1" dirty="0">
                <a:solidFill>
                  <a:srgbClr val="0000FF"/>
                </a:solidFill>
                <a:latin typeface="Times New Roman" panose="02020603050405020304" pitchFamily="18" charset="0"/>
              </a:rPr>
              <a:t>АИС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- совокупность информации, экономико-математических методов и моделей, технических, программных средств и специалистов, предназначенная для обработки информации и принятия управленческих решений. </a:t>
            </a: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9EA72887-0070-4231-99C2-31B7CAF15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20040"/>
            <a:ext cx="845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АИС (</a:t>
            </a:r>
            <a:r>
              <a:rPr lang="ru-RU" altLang="ru-RU" sz="2400" b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автоматизированая</a:t>
            </a:r>
            <a:r>
              <a:rPr lang="ru-RU" altLang="ru-RU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информационная система)</a:t>
            </a: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Мальчик, идущий с рюкзаком и велосипедом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126" y="0"/>
            <a:ext cx="5355875" cy="6858000"/>
          </a:xfr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1847" y="0"/>
            <a:ext cx="7388298" cy="6858000"/>
            <a:chOff x="1826589" y="0"/>
            <a:chExt cx="7388298" cy="6858000"/>
          </a:xfrm>
        </p:grpSpPr>
        <p:sp>
          <p:nvSpPr>
            <p:cNvPr id="10" name="Параллелограмм 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9" name="Параллелограмм 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22" name="Параллелограмм 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pic>
        <p:nvPicPr>
          <p:cNvPr id="35" name="Объект 34" descr="Открытая книга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971" y="410800"/>
            <a:ext cx="411480" cy="548640"/>
          </a:xfrm>
        </p:spPr>
      </p:pic>
      <p:pic>
        <p:nvPicPr>
          <p:cNvPr id="36" name="Объект 35" descr="Медал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5377" y="410800"/>
            <a:ext cx="411480" cy="548640"/>
          </a:xfr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7" name="Номер слайда 5" descr="Номер слайда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6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1" name="Прямоугольник 1">
            <a:extLst>
              <a:ext uri="{FF2B5EF4-FFF2-40B4-BE49-F238E27FC236}">
                <a16:creationId xmlns:a16="http://schemas.microsoft.com/office/drawing/2014/main" id="{978D2E1E-160E-4107-B84F-8FD8C3FB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9" y="1031225"/>
            <a:ext cx="6596788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>
                <a:solidFill>
                  <a:srgbClr val="993300"/>
                </a:solidFill>
                <a:latin typeface="Times New Roman" panose="02020603050405020304" pitchFamily="18" charset="0"/>
              </a:rPr>
              <a:t>Технические требования к  АИС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400" b="1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быстродействие</a:t>
            </a:r>
            <a:r>
              <a:rPr lang="ru-RU" altLang="ru-RU" sz="2400">
                <a:latin typeface="Times New Roman" panose="02020603050405020304" pitchFamily="18" charset="0"/>
              </a:rPr>
              <a:t> – скорость при вводе, поиске и обработке информации;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надежная защита от несанкционированного доступа </a:t>
            </a:r>
            <a:r>
              <a:rPr lang="ru-RU" altLang="ru-RU" sz="2400">
                <a:latin typeface="Times New Roman" panose="02020603050405020304" pitchFamily="18" charset="0"/>
              </a:rPr>
              <a:t>к данным;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регистрация действий персонала</a:t>
            </a:r>
            <a:r>
              <a:rPr lang="ru-RU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удобный пользовательский интерфейс рабочих мест</a:t>
            </a:r>
            <a:r>
              <a:rPr lang="ru-RU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возможность развития системы</a:t>
            </a:r>
            <a:r>
              <a:rPr lang="ru-RU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интеграция </a:t>
            </a:r>
            <a:r>
              <a:rPr lang="ru-RU" altLang="ru-RU" sz="2400">
                <a:latin typeface="Times New Roman" panose="02020603050405020304" pitchFamily="18" charset="0"/>
              </a:rPr>
              <a:t>с модулями, используемыми в системе передачи данных;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Times New Roman" panose="02020603050405020304" pitchFamily="18" charset="0"/>
              </a:rPr>
              <a:t>- </a:t>
            </a:r>
            <a:r>
              <a:rPr lang="ru-RU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возможность проведения конвертации данных </a:t>
            </a:r>
            <a:r>
              <a:rPr lang="ru-RU" altLang="ru-RU" sz="2400">
                <a:latin typeface="Times New Roman" panose="02020603050405020304" pitchFamily="18" charset="0"/>
              </a:rPr>
              <a:t>в новую систему.</a:t>
            </a: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группа учащихся за столом в библиотеке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3" y="1849120"/>
            <a:ext cx="9085298" cy="5110480"/>
          </a:xfrm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E7A8DC6C-20C9-4A90-B3EF-830319B4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5" y="444818"/>
            <a:ext cx="838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ru-RU" altLang="ru-RU" sz="2800" b="1" dirty="0">
                <a:solidFill>
                  <a:srgbClr val="5F5F5F"/>
                </a:solidFill>
                <a:cs typeface="Arial" panose="020B0604020202020204" pitchFamily="34" charset="0"/>
              </a:rPr>
              <a:t>Развитие ИТ и организационные изменения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Открытая книга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7171" y="1"/>
            <a:ext cx="2570831" cy="6858001"/>
            <a:chOff x="9621170" y="0"/>
            <a:chExt cx="2570831" cy="6858001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4" name="Полилиния: Фигура 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4" name="Заголовок 3" descr="Название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0800"/>
            <a:ext cx="7895034" cy="1053933"/>
          </a:xfrm>
        </p:spPr>
        <p:txBody>
          <a:bodyPr rtlCol="0"/>
          <a:lstStyle/>
          <a:p>
            <a:pPr rtl="0"/>
            <a:r>
              <a:rPr lang="en-US" sz="3200" dirty="0" err="1">
                <a:solidFill>
                  <a:schemeClr val="bg1"/>
                </a:solidFill>
              </a:rPr>
              <a:t>Виды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информационных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технологий</a:t>
            </a:r>
            <a:r>
              <a:rPr lang="en-US" sz="3200" dirty="0">
                <a:solidFill>
                  <a:schemeClr val="bg1"/>
                </a:solidFill>
              </a:rPr>
              <a:t> в </a:t>
            </a:r>
            <a:r>
              <a:rPr lang="en-US" sz="3200" dirty="0" err="1">
                <a:solidFill>
                  <a:schemeClr val="bg1"/>
                </a:solidFill>
              </a:rPr>
              <a:t>будущем</a:t>
            </a:r>
            <a:endParaRPr lang="ru-RU" sz="3200" dirty="0"/>
          </a:p>
        </p:txBody>
      </p:sp>
      <p:pic>
        <p:nvPicPr>
          <p:cNvPr id="83" name="Объект 82" descr="Колокольчик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5" name="Объект 94" descr="Микроскоп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775" y="1981993"/>
            <a:ext cx="547688" cy="547688"/>
          </a:xfrm>
        </p:spPr>
      </p:pic>
      <p:pic>
        <p:nvPicPr>
          <p:cNvPr id="97" name="Объект 96" descr="Карандаш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6086479"/>
            <a:ext cx="12192000" cy="600974"/>
            <a:chOff x="0" y="6086479"/>
            <a:chExt cx="12192000" cy="600974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9" name="Номер слайда 5" descr="Номер слайда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8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39981D-422D-443B-9950-DC7B8BBA7881}"/>
              </a:ext>
            </a:extLst>
          </p:cNvPr>
          <p:cNvSpPr txBox="1"/>
          <p:nvPr/>
        </p:nvSpPr>
        <p:spPr>
          <a:xfrm>
            <a:off x="5556903" y="2528265"/>
            <a:ext cx="18071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Дроновые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системы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обеспечивающие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беспилотные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полеты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выполнение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различных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задач</a:t>
            </a:r>
            <a:r>
              <a:rPr lang="en-US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автоматическом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режиме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68DA30-FD75-4328-A7B2-07FE00477EFC}"/>
              </a:ext>
            </a:extLst>
          </p:cNvPr>
          <p:cNvSpPr txBox="1"/>
          <p:nvPr/>
        </p:nvSpPr>
        <p:spPr>
          <a:xfrm>
            <a:off x="570591" y="2574243"/>
            <a:ext cx="18071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Интернет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вещей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объединяющий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физические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электронные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устройства</a:t>
            </a:r>
            <a:r>
              <a:rPr lang="en-US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единую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для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сбора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обмена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информацией</a:t>
            </a:r>
            <a:r>
              <a:rPr lang="en-US" dirty="0">
                <a:solidFill>
                  <a:schemeClr val="bg1"/>
                </a:solidFill>
              </a:rPr>
              <a:t>.-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48F71D-72CF-428B-8683-8F659A739751}"/>
              </a:ext>
            </a:extLst>
          </p:cNvPr>
          <p:cNvSpPr txBox="1"/>
          <p:nvPr/>
        </p:nvSpPr>
        <p:spPr>
          <a:xfrm>
            <a:off x="3121602" y="2607733"/>
            <a:ext cx="1586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Блокчейн-технологии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предоставляющие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прозрачность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безопасность</a:t>
            </a:r>
            <a:r>
              <a:rPr lang="en-US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цифровых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транзакциях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0200" y="1916832"/>
            <a:ext cx="8356600" cy="41029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Информационные технологии</a:t>
            </a:r>
            <a:r>
              <a:rPr lang="ru-RU" dirty="0"/>
              <a:t> (</a:t>
            </a:r>
            <a:r>
              <a:rPr lang="ru-RU" b="1" dirty="0"/>
              <a:t>ИТ</a:t>
            </a:r>
            <a:r>
              <a:rPr lang="ru-RU" dirty="0"/>
              <a:t>, также — </a:t>
            </a:r>
            <a:r>
              <a:rPr lang="ru-RU" b="1" dirty="0"/>
              <a:t>информационно-коммуникационные технологии</a:t>
            </a:r>
            <a:r>
              <a:rPr lang="ru-RU" dirty="0"/>
              <a:t>) —</a:t>
            </a:r>
          </a:p>
          <a:p>
            <a:pPr>
              <a:buFontTx/>
              <a:buChar char="-"/>
            </a:pPr>
            <a:r>
              <a:rPr lang="ru-RU" dirty="0"/>
              <a:t>процессы, методы поиска, сбора, хранения, обработки, предоставления, распространения</a:t>
            </a:r>
            <a:r>
              <a:rPr lang="en-US" dirty="0"/>
              <a:t> </a:t>
            </a:r>
            <a:r>
              <a:rPr lang="ru-RU" dirty="0"/>
              <a:t>информации и способы осуществления таких процессов и методов (ФЗ № 149-ФЗ); </a:t>
            </a:r>
          </a:p>
          <a:p>
            <a:pPr>
              <a:buFontTx/>
              <a:buChar char="-"/>
            </a:pPr>
            <a:r>
              <a:rPr lang="ru-RU" dirty="0"/>
              <a:t>приёмы, способы и методы применения средств вычислительной техники при выполнении функций сбора, хранения, обработки, передачи и использования данных (ГОСТ 34.003-90); </a:t>
            </a:r>
          </a:p>
          <a:p>
            <a:pPr>
              <a:buFontTx/>
              <a:buChar char="-"/>
            </a:pPr>
            <a:r>
              <a:rPr lang="ru-RU" dirty="0"/>
              <a:t>ресурсы, необходимые для сбора, обработки, хранения и распространения информации (ISO/IEC 38500:2008).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2240" y="5229200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Википедия</a:t>
            </a:r>
          </a:p>
        </p:txBody>
      </p:sp>
    </p:spTree>
    <p:extLst>
      <p:ext uri="{BB962C8B-B14F-4D97-AF65-F5344CB8AC3E}">
        <p14:creationId xmlns:p14="http://schemas.microsoft.com/office/powerpoint/2010/main" val="41089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154830_TF00475556_Win32" id="{F5446CBF-CD4D-4845-B8C1-BEFBD5F3B152}" vid="{6948B3F1-8288-48D9-870E-50653B826343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</Template>
  <TotalTime>60</TotalTime>
  <Words>823</Words>
  <Application>Microsoft Office PowerPoint</Application>
  <PresentationFormat>Экран (4:3)</PresentationFormat>
  <Paragraphs>114</Paragraphs>
  <Slides>20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Times New Roman</vt:lpstr>
      <vt:lpstr>Тема Office</vt:lpstr>
      <vt:lpstr>1_Тема Office</vt:lpstr>
      <vt:lpstr>Введение в предмет «Информационные технологии в профессиональной деятнльности»</vt:lpstr>
      <vt:lpstr>В современном понимании технология – это тщательно спланированный и чётко реализуемый многошаговый процесс достижения желаемого результата.</vt:lpstr>
      <vt:lpstr>Презентация PowerPoint</vt:lpstr>
      <vt:lpstr>Исторические этапы развития информационных технологий</vt:lpstr>
      <vt:lpstr>Презентация PowerPoint</vt:lpstr>
      <vt:lpstr>Презентация PowerPoint</vt:lpstr>
      <vt:lpstr>Презентация PowerPoint</vt:lpstr>
      <vt:lpstr>Виды информационных технологий в будущем</vt:lpstr>
      <vt:lpstr>Определение</vt:lpstr>
      <vt:lpstr>Презентация PowerPoint</vt:lpstr>
      <vt:lpstr>Отрасль информационных технологий</vt:lpstr>
      <vt:lpstr>Основные черты современных ИТ</vt:lpstr>
      <vt:lpstr>Основные средства</vt:lpstr>
      <vt:lpstr>Медицина</vt:lpstr>
      <vt:lpstr>Образование</vt:lpstr>
      <vt:lpstr>Наука и производство</vt:lpstr>
      <vt:lpstr>Социальная сфера и быт</vt:lpstr>
      <vt:lpstr>Негативное воздействие ИТ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Цели и Задачи предмета «Информационные технологии»</dc:title>
  <dc:creator>Kibriyo</dc:creator>
  <cp:lastModifiedBy>Kibriyo</cp:lastModifiedBy>
  <cp:revision>9</cp:revision>
  <dcterms:created xsi:type="dcterms:W3CDTF">2025-10-25T07:26:35Z</dcterms:created>
  <dcterms:modified xsi:type="dcterms:W3CDTF">2025-11-01T11:20:02Z</dcterms:modified>
</cp:coreProperties>
</file>